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561F9-1EE9-45B5-A2BF-6274C63E20B8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3112F-8CE5-41DC-AF11-A69529BEF25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82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objašnjava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pojam mjerilo,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vrste mjerila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7581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primjeru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ponavlja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pojam mjerilo</a:t>
            </a: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825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primjenjuje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mjerilo pri očitavanju mjerila i računanju udaljenosti(za one koji žele više)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217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geografskoj karti grafičko i brojčano mjerilo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karti zavičaja uz pomoć  trokuta ili šestara zračnu udaljenost te je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očitava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grafičkom mjerilu </a:t>
            </a:r>
          </a:p>
          <a:p>
            <a:pPr>
              <a:buFontTx/>
              <a:buChar char="-"/>
            </a:pP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028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geografskoj karti grafičko i brojčano mjerilo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karti zavičaja uz pomoć  trokuta ili šestara zračnu udaljenost te je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očitava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grafičkom mjerilu </a:t>
            </a:r>
          </a:p>
          <a:p>
            <a:pPr>
              <a:buFontTx/>
              <a:buChar char="-"/>
            </a:pP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3284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prepoznaje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geografskoj karti grafičko i brojčano mjerilo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karti zavičaja uz pomoć  trokuta ili šestara zračnu udaljenost te je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očitava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grafičkom mjerilu </a:t>
            </a:r>
          </a:p>
          <a:p>
            <a:pPr>
              <a:buFontTx/>
              <a:buChar char="-"/>
            </a:pP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939D-9059-49D5-B030-35734B2C26F0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560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500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334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75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21.4.2021.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016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30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323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6094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021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080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7343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268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540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5625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3012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351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68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6294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17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43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444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3129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60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04E4B-9075-4E43-820B-23D16438482F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493D4-C6F1-4CB1-BF31-CFF6D23676C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057" y="7566"/>
            <a:ext cx="12193057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5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D9E0-5CFF-4DD3-8E40-0B345AB7C373}" type="datetimeFigureOut">
              <a:rPr lang="hr-HR" smtClean="0"/>
              <a:t>21.4.2021.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F0098-3554-4BBA-9067-65F2819C03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381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olica.net/odabir-vjezbe/geografija/geografija-5-r-os/brojcano-mjerilo-zadatci-za-izracunavanje-5-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968137"/>
            <a:ext cx="9144000" cy="1001894"/>
          </a:xfrm>
        </p:spPr>
        <p:txBody>
          <a:bodyPr>
            <a:normAutofit/>
          </a:bodyPr>
          <a:lstStyle/>
          <a:p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Mjerilo i njegova uporaba</a:t>
            </a:r>
            <a:endParaRPr lang="hr-HR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1471749" y="1968137"/>
            <a:ext cx="9196251" cy="1236617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dirty="0" smtClean="0">
                <a:solidFill>
                  <a:schemeClr val="tx1"/>
                </a:solidFill>
              </a:rPr>
              <a:t>SLUŽIMO SE GEOGRAFSKOM KARTOM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509" y="1491164"/>
            <a:ext cx="10972800" cy="711167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81564"/>
            <a:ext cx="10972800" cy="4276436"/>
          </a:xfrm>
        </p:spPr>
        <p:txBody>
          <a:bodyPr>
            <a:normAutofit/>
          </a:bodyPr>
          <a:lstStyle/>
          <a:p>
            <a:r>
              <a:rPr lang="hr-HR" dirty="0" smtClean="0"/>
              <a:t>Što nam pokazuje mjerilo?</a:t>
            </a:r>
          </a:p>
          <a:p>
            <a:r>
              <a:rPr lang="hr-HR" dirty="0" smtClean="0"/>
              <a:t>Navedite vrste mjerila</a:t>
            </a:r>
            <a:r>
              <a:rPr lang="hr-HR" dirty="0" smtClean="0"/>
              <a:t>.</a:t>
            </a:r>
          </a:p>
          <a:p>
            <a:r>
              <a:rPr lang="hr-HR" dirty="0" smtClean="0"/>
              <a:t>Koliko iznosi stvarna udaljenost između dvije točke ako je udaljenost na karti u mjerilu 1 : 100 000 iznosi 5 cm?</a:t>
            </a:r>
          </a:p>
          <a:p>
            <a:r>
              <a:rPr lang="hr-HR" dirty="0" smtClean="0"/>
              <a:t>Koliko iznosi udaljenost između dvije točke na karti 1 : 100 000 ako je udaljenost u stvarnosti 10 km?</a:t>
            </a:r>
          </a:p>
          <a:p>
            <a:r>
              <a:rPr lang="hr-HR" dirty="0" smtClean="0"/>
              <a:t>U kojem će mjerilu biti izrađena karta ako je udaljenost na karti 10 cm, a u stvarnosti 10 km?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119" y="1168835"/>
            <a:ext cx="4055917" cy="24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9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5691" y="2506662"/>
            <a:ext cx="10515600" cy="4351338"/>
          </a:xfrm>
        </p:spPr>
        <p:txBody>
          <a:bodyPr/>
          <a:lstStyle/>
          <a:p>
            <a:r>
              <a:rPr lang="hr-HR" dirty="0" smtClean="0"/>
              <a:t>Na prikazanoj geografskoj karti ili </a:t>
            </a:r>
          </a:p>
          <a:p>
            <a:pPr marL="0" indent="0">
              <a:buNone/>
            </a:pPr>
            <a:r>
              <a:rPr lang="hr-HR" dirty="0" smtClean="0"/>
              <a:t>karte u atlasu , s pomoću grafičkog </a:t>
            </a:r>
          </a:p>
          <a:p>
            <a:pPr marL="0" indent="0">
              <a:buNone/>
            </a:pPr>
            <a:r>
              <a:rPr lang="hr-HR" dirty="0" smtClean="0"/>
              <a:t>mjerila, odredi zračnu udaljenost </a:t>
            </a:r>
          </a:p>
          <a:p>
            <a:pPr marL="0" indent="0">
              <a:buNone/>
            </a:pPr>
            <a:r>
              <a:rPr lang="hr-HR" dirty="0" smtClean="0"/>
              <a:t>između:</a:t>
            </a:r>
          </a:p>
          <a:p>
            <a:r>
              <a:rPr lang="hr-HR" dirty="0" smtClean="0"/>
              <a:t>Zagreba i Pule</a:t>
            </a:r>
          </a:p>
          <a:p>
            <a:r>
              <a:rPr lang="hr-HR" dirty="0" smtClean="0"/>
              <a:t>Osijeka i Varaždina</a:t>
            </a:r>
          </a:p>
          <a:p>
            <a:r>
              <a:rPr lang="hr-HR" dirty="0" smtClean="0"/>
              <a:t>Dubrovnika i Zadra</a:t>
            </a:r>
          </a:p>
          <a:p>
            <a:r>
              <a:rPr lang="hr-HR" dirty="0" smtClean="0"/>
              <a:t>Rijeke i Čakovca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5691" y="125874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428" y="0"/>
            <a:ext cx="631698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045" y="1008383"/>
            <a:ext cx="5479473" cy="5849617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484908" y="2182558"/>
            <a:ext cx="10515600" cy="1325563"/>
          </a:xfrm>
        </p:spPr>
        <p:txBody>
          <a:bodyPr/>
          <a:lstStyle/>
          <a:p>
            <a:r>
              <a:rPr lang="hr-HR" b="1" dirty="0"/>
              <a:t>Što nam pokazuje mjerilo</a:t>
            </a:r>
            <a:r>
              <a:rPr lang="hr-HR" b="1" dirty="0" smtClean="0"/>
              <a:t>?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578427" y="3372717"/>
            <a:ext cx="65705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 smtClean="0"/>
              <a:t>Mjerilo pokazuje koliko su puta udaljenosti u prirodi umanjene na geografskoj karti.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0079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30029"/>
          <a:stretch>
            <a:fillRect/>
          </a:stretch>
        </p:blipFill>
        <p:spPr bwMode="auto">
          <a:xfrm>
            <a:off x="626534" y="3740139"/>
            <a:ext cx="4224189" cy="16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own Arrow 8"/>
          <p:cNvSpPr/>
          <p:nvPr/>
        </p:nvSpPr>
        <p:spPr>
          <a:xfrm>
            <a:off x="1480959" y="3509433"/>
            <a:ext cx="402167" cy="5947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10" name="Rectangle 9"/>
          <p:cNvSpPr/>
          <p:nvPr/>
        </p:nvSpPr>
        <p:spPr>
          <a:xfrm>
            <a:off x="2959100" y="5600700"/>
            <a:ext cx="6515101" cy="7403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Mjerilo je</a:t>
            </a:r>
          </a:p>
          <a:p>
            <a:pPr algn="ctr"/>
            <a:r>
              <a:rPr lang="hr-HR" sz="2400" b="1" dirty="0"/>
              <a:t>1 : </a:t>
            </a:r>
            <a:r>
              <a:rPr lang="hr-HR" sz="2400" b="1" dirty="0" smtClean="0"/>
              <a:t>100 </a:t>
            </a:r>
            <a:r>
              <a:rPr lang="hr-HR" sz="2400" b="1" dirty="0"/>
              <a:t>000</a:t>
            </a:r>
            <a:endParaRPr lang="hr-HR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61200" y="2383367"/>
            <a:ext cx="4191029" cy="2946383"/>
            <a:chOff x="2786050" y="1214422"/>
            <a:chExt cx="5972175" cy="4067175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40000"/>
            </a:blip>
            <a:srcRect/>
            <a:stretch>
              <a:fillRect/>
            </a:stretch>
          </p:blipFill>
          <p:spPr bwMode="auto">
            <a:xfrm>
              <a:off x="2786050" y="1214422"/>
              <a:ext cx="5972175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8" descr="C:\Users\Svjetlana\AppData\Local\Microsoft\Windows\Temporary Internet Files\Content.IE5\8OC5G8SY\MC900335144[1].wmf"/>
            <p:cNvPicPr>
              <a:picLocks noChangeAspect="1" noChangeArrowheads="1"/>
            </p:cNvPicPr>
            <p:nvPr/>
          </p:nvPicPr>
          <p:blipFill>
            <a:blip r:embed="rId5" cstate="print"/>
            <a:srcRect r="13760"/>
            <a:stretch>
              <a:fillRect/>
            </a:stretch>
          </p:blipFill>
          <p:spPr bwMode="auto">
            <a:xfrm>
              <a:off x="3286116" y="3643314"/>
              <a:ext cx="1214446" cy="1304350"/>
            </a:xfrm>
            <a:prstGeom prst="rect">
              <a:avLst/>
            </a:prstGeom>
            <a:noFill/>
          </p:spPr>
        </p:pic>
        <p:pic>
          <p:nvPicPr>
            <p:cNvPr id="15" name="Picture 9" descr="C:\Users\Svjetlana\AppData\Local\Microsoft\Windows\Temporary Internet Files\Content.IE5\LP68KNRA\MC900433856[1].png"/>
            <p:cNvPicPr>
              <a:picLocks noChangeAspect="1" noChangeArrowheads="1"/>
            </p:cNvPicPr>
            <p:nvPr/>
          </p:nvPicPr>
          <p:blipFill>
            <a:blip r:embed="rId6" cstate="print"/>
            <a:srcRect b="10144"/>
            <a:stretch>
              <a:fillRect/>
            </a:stretch>
          </p:blipFill>
          <p:spPr bwMode="auto">
            <a:xfrm>
              <a:off x="7215206" y="1285860"/>
              <a:ext cx="1143008" cy="1027056"/>
            </a:xfrm>
            <a:prstGeom prst="rect">
              <a:avLst/>
            </a:prstGeom>
            <a:noFill/>
          </p:spPr>
        </p:pic>
      </p:grpSp>
      <p:sp>
        <p:nvSpPr>
          <p:cNvPr id="17" name="Down Arrow 16"/>
          <p:cNvSpPr/>
          <p:nvPr/>
        </p:nvSpPr>
        <p:spPr>
          <a:xfrm rot="1399816">
            <a:off x="8755129" y="4720400"/>
            <a:ext cx="666755" cy="110498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267701" y="3107267"/>
            <a:ext cx="2130599" cy="137476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9670914">
            <a:off x="8349024" y="3456671"/>
            <a:ext cx="1943829" cy="181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smtClean="0">
                <a:solidFill>
                  <a:schemeClr val="bg2">
                    <a:lumMod val="25000"/>
                  </a:schemeClr>
                </a:solidFill>
              </a:rPr>
              <a:t>1 000 </a:t>
            </a:r>
            <a:r>
              <a:rPr lang="hr-HR" sz="2400" dirty="0">
                <a:solidFill>
                  <a:schemeClr val="bg2">
                    <a:lumMod val="25000"/>
                  </a:schemeClr>
                </a:solidFill>
              </a:rPr>
              <a:t>000 cm</a:t>
            </a:r>
            <a:endParaRPr lang="hr-HR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9670914">
            <a:off x="1644716" y="4210364"/>
            <a:ext cx="1809763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67" b="1" dirty="0">
                <a:solidFill>
                  <a:schemeClr val="bg2">
                    <a:lumMod val="25000"/>
                  </a:schemeClr>
                </a:solidFill>
              </a:rPr>
              <a:t>1cm</a:t>
            </a:r>
            <a:endParaRPr lang="hr-HR" sz="2667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145" y="2774939"/>
            <a:ext cx="4504267" cy="81492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Udaljenost od crkve do kuće na karti iznosi 1cm</a:t>
            </a:r>
            <a:endParaRPr lang="hr-HR" sz="24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374722" y="1362162"/>
            <a:ext cx="6434667" cy="1286933"/>
          </a:xfrm>
        </p:spPr>
        <p:txBody>
          <a:bodyPr/>
          <a:lstStyle/>
          <a:p>
            <a:r>
              <a:rPr lang="hr-HR" sz="2667" b="1" dirty="0"/>
              <a:t>Mjerilo</a:t>
            </a:r>
            <a:r>
              <a:rPr lang="hr-HR" sz="2667" dirty="0"/>
              <a:t> pokazuje odnos veličine u prirodi i njihov prikaz na geografskoj karti</a:t>
            </a:r>
            <a:endParaRPr lang="hr-HR" dirty="0"/>
          </a:p>
        </p:txBody>
      </p:sp>
      <p:sp>
        <p:nvSpPr>
          <p:cNvPr id="24" name="Down Arrow 23"/>
          <p:cNvSpPr/>
          <p:nvPr/>
        </p:nvSpPr>
        <p:spPr>
          <a:xfrm rot="20357844">
            <a:off x="3374188" y="4878547"/>
            <a:ext cx="666755" cy="110498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5" name="Down Arrow 24"/>
          <p:cNvSpPr/>
          <p:nvPr/>
        </p:nvSpPr>
        <p:spPr>
          <a:xfrm>
            <a:off x="7222067" y="1981200"/>
            <a:ext cx="402167" cy="594792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8" name="Rectangle 7"/>
          <p:cNvSpPr/>
          <p:nvPr/>
        </p:nvSpPr>
        <p:spPr>
          <a:xfrm>
            <a:off x="7071713" y="1257300"/>
            <a:ext cx="4182532" cy="8382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/>
              <a:t>Udaljenost od crkve do kuće u prirodi iznosi </a:t>
            </a:r>
            <a:r>
              <a:rPr lang="hr-HR" sz="2400" dirty="0" smtClean="0"/>
              <a:t>100 </a:t>
            </a:r>
            <a:r>
              <a:rPr lang="hr-HR" sz="2400" dirty="0"/>
              <a:t>000 cm.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2349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7" grpId="0" animBg="1"/>
      <p:bldP spid="7" grpId="0" animBg="1"/>
      <p:bldP spid="23" grpId="0" build="p"/>
      <p:bldP spid="24" grpId="0" animBg="1"/>
      <p:bldP spid="2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28" y="988331"/>
            <a:ext cx="10972800" cy="950979"/>
          </a:xfrm>
        </p:spPr>
        <p:txBody>
          <a:bodyPr>
            <a:normAutofit/>
          </a:bodyPr>
          <a:lstStyle/>
          <a:p>
            <a:r>
              <a:rPr lang="hr-HR" b="1" dirty="0" smtClean="0"/>
              <a:t>Brojčano mjerilo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067" y="4512205"/>
            <a:ext cx="9491133" cy="18123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b="1" dirty="0" smtClean="0"/>
              <a:t>Očitavanje brojčanog mjerila </a:t>
            </a:r>
            <a:r>
              <a:rPr lang="hr-HR" b="1" dirty="0" smtClean="0"/>
              <a:t>1:100 </a:t>
            </a:r>
            <a:r>
              <a:rPr lang="hr-HR" b="1" dirty="0" smtClean="0"/>
              <a:t>000</a:t>
            </a:r>
          </a:p>
          <a:p>
            <a:r>
              <a:rPr lang="hr-HR" dirty="0" smtClean="0"/>
              <a:t>1 cm na karti = </a:t>
            </a:r>
            <a:r>
              <a:rPr lang="hr-HR" dirty="0" smtClean="0"/>
              <a:t>100 </a:t>
            </a:r>
            <a:r>
              <a:rPr lang="hr-HR" dirty="0" smtClean="0"/>
              <a:t>000 cm u prirodi</a:t>
            </a:r>
          </a:p>
          <a:p>
            <a:pPr>
              <a:buNone/>
            </a:pPr>
            <a:r>
              <a:rPr lang="hr-HR" dirty="0" smtClean="0"/>
              <a:t>                              = </a:t>
            </a:r>
            <a:r>
              <a:rPr lang="hr-HR" dirty="0" smtClean="0"/>
              <a:t>1 000 </a:t>
            </a:r>
            <a:r>
              <a:rPr lang="hr-HR" dirty="0" smtClean="0"/>
              <a:t>m u prirodi</a:t>
            </a:r>
          </a:p>
          <a:p>
            <a:pPr>
              <a:buNone/>
            </a:pPr>
            <a:r>
              <a:rPr lang="hr-HR" dirty="0" smtClean="0"/>
              <a:t>                              = 1 km u prirodi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887878" y="1884290"/>
            <a:ext cx="6515101" cy="74037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Mjerilo je</a:t>
            </a:r>
          </a:p>
          <a:p>
            <a:pPr algn="ctr"/>
            <a:r>
              <a:rPr lang="hr-HR" sz="2400" b="1" dirty="0"/>
              <a:t>1 : </a:t>
            </a:r>
            <a:r>
              <a:rPr lang="hr-HR" sz="2400" b="1" dirty="0" smtClean="0"/>
              <a:t>100 </a:t>
            </a:r>
            <a:r>
              <a:rPr lang="hr-HR" sz="2400" b="1" dirty="0"/>
              <a:t>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5341095" y="2206023"/>
            <a:ext cx="321733" cy="402167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8" name="Right Arrow 7"/>
          <p:cNvSpPr/>
          <p:nvPr/>
        </p:nvSpPr>
        <p:spPr>
          <a:xfrm rot="13751515">
            <a:off x="6761519" y="2677873"/>
            <a:ext cx="541925" cy="47019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/>
          </a:p>
        </p:txBody>
      </p:sp>
      <p:sp>
        <p:nvSpPr>
          <p:cNvPr id="10" name="Rectangle 9"/>
          <p:cNvSpPr/>
          <p:nvPr/>
        </p:nvSpPr>
        <p:spPr>
          <a:xfrm>
            <a:off x="7222067" y="3206283"/>
            <a:ext cx="3860800" cy="11074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 dirty="0"/>
          </a:p>
          <a:p>
            <a:pPr algn="ctr"/>
            <a:r>
              <a:rPr lang="hr-HR" sz="2400" b="1" dirty="0"/>
              <a:t>Koliko puta su na geografskoj karti umanjene duljine iz prirode</a:t>
            </a:r>
          </a:p>
          <a:p>
            <a:pPr algn="ctr"/>
            <a:endParaRPr lang="hr-HR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591734" y="3350674"/>
            <a:ext cx="3458633" cy="8826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Jedinica duljine na geografskoj karti</a:t>
            </a:r>
            <a:endParaRPr lang="hr-HR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5823696" y="2204077"/>
            <a:ext cx="1045633" cy="404113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sp>
        <p:nvSpPr>
          <p:cNvPr id="20" name="Right Arrow 19"/>
          <p:cNvSpPr/>
          <p:nvPr/>
        </p:nvSpPr>
        <p:spPr>
          <a:xfrm rot="18388795">
            <a:off x="4903300" y="2755824"/>
            <a:ext cx="541925" cy="470192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 b="1"/>
          </a:p>
        </p:txBody>
      </p:sp>
      <p:sp>
        <p:nvSpPr>
          <p:cNvPr id="7" name="Pravokutnik 6"/>
          <p:cNvSpPr/>
          <p:nvPr/>
        </p:nvSpPr>
        <p:spPr>
          <a:xfrm>
            <a:off x="5174262" y="1117541"/>
            <a:ext cx="2032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1 : 100 000</a:t>
            </a:r>
            <a:endParaRPr lang="hr-HR" dirty="0"/>
          </a:p>
        </p:txBody>
      </p:sp>
      <p:sp>
        <p:nvSpPr>
          <p:cNvPr id="11" name="Pravokutnik 10"/>
          <p:cNvSpPr/>
          <p:nvPr/>
        </p:nvSpPr>
        <p:spPr>
          <a:xfrm>
            <a:off x="7222067" y="1083595"/>
            <a:ext cx="3968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(</a:t>
            </a:r>
            <a:r>
              <a:rPr lang="hr-HR" sz="2400" dirty="0" smtClean="0"/>
              <a:t>čitaj: jedan prema sto tisuća)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31883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8" grpId="0" animBg="1"/>
      <p:bldP spid="10" grpId="0" animBg="1"/>
      <p:bldP spid="9" grpId="0" animBg="1"/>
      <p:bldP spid="12" grpId="0" animBg="1"/>
      <p:bldP spid="20" grpId="0" animBg="1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4063" y="1244918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dirty="0" smtClean="0"/>
              <a:t>Brojčano mjerilo: </a:t>
            </a:r>
            <a:r>
              <a:rPr lang="hr-HR" sz="4000" b="1" dirty="0" smtClean="0"/>
              <a:t>krupno, sitno</a:t>
            </a:r>
            <a:endParaRPr lang="hr-HR" sz="4000" b="1" dirty="0"/>
          </a:p>
        </p:txBody>
      </p:sp>
      <p:sp>
        <p:nvSpPr>
          <p:cNvPr id="4" name="Rectangle 9"/>
          <p:cNvSpPr/>
          <p:nvPr/>
        </p:nvSpPr>
        <p:spPr>
          <a:xfrm>
            <a:off x="195412" y="3587714"/>
            <a:ext cx="2537596" cy="7801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1000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71" y="3492868"/>
            <a:ext cx="2444058" cy="10123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221" y="3492868"/>
            <a:ext cx="2862610" cy="954550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8938396" y="3492868"/>
            <a:ext cx="2945699" cy="7894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1 : 10 000 000</a:t>
            </a:r>
            <a:endParaRPr lang="hr-HR" dirty="0"/>
          </a:p>
        </p:txBody>
      </p:sp>
      <p:sp>
        <p:nvSpPr>
          <p:cNvPr id="12" name="Strelica udesno 11"/>
          <p:cNvSpPr/>
          <p:nvPr/>
        </p:nvSpPr>
        <p:spPr>
          <a:xfrm rot="9388517">
            <a:off x="2176546" y="2519455"/>
            <a:ext cx="260811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55201">
            <a:off x="7091291" y="2131539"/>
            <a:ext cx="246909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41 -0.00463 L -0.48294 -0.1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7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15117 -0.081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26068" y="2290233"/>
            <a:ext cx="4986867" cy="4876800"/>
          </a:xfrm>
        </p:spPr>
        <p:txBody>
          <a:bodyPr>
            <a:normAutofit fontScale="32500" lnSpcReduction="20000"/>
          </a:bodyPr>
          <a:lstStyle/>
          <a:p>
            <a:pPr marL="685783" indent="-685783">
              <a:buNone/>
            </a:pPr>
            <a:r>
              <a:rPr lang="hr-HR" sz="5333" b="1" dirty="0"/>
              <a:t>1) Izračunavanje udaljenosti u stvarnosti</a:t>
            </a:r>
          </a:p>
          <a:p>
            <a:pPr marL="685783" indent="-685783">
              <a:buNone/>
            </a:pPr>
            <a:r>
              <a:rPr lang="hr-HR" sz="5333" dirty="0"/>
              <a:t>1 : 100 000               </a:t>
            </a:r>
          </a:p>
          <a:p>
            <a:pPr marL="685783" indent="-685783">
              <a:buNone/>
            </a:pPr>
            <a:r>
              <a:rPr lang="hr-HR" sz="5333" dirty="0"/>
              <a:t>5 cm na karti</a:t>
            </a:r>
          </a:p>
          <a:p>
            <a:pPr marL="685783" indent="-685783">
              <a:buNone/>
            </a:pPr>
            <a:r>
              <a:rPr lang="hr-HR" sz="5333" dirty="0"/>
              <a:t>? km</a:t>
            </a:r>
          </a:p>
          <a:p>
            <a:pPr marL="685783" indent="-685783">
              <a:buNone/>
            </a:pPr>
            <a:r>
              <a:rPr lang="hr-HR" sz="5333" dirty="0"/>
              <a:t>1 cm=1 km</a:t>
            </a:r>
          </a:p>
          <a:p>
            <a:pPr marL="685783" indent="-685783">
              <a:buNone/>
            </a:pPr>
            <a:r>
              <a:rPr lang="hr-HR" sz="5333" dirty="0"/>
              <a:t>5 cm x 1 km = 5 km</a:t>
            </a:r>
          </a:p>
          <a:p>
            <a:pPr marL="685783" indent="-685783">
              <a:buNone/>
            </a:pPr>
            <a:endParaRPr lang="hr-HR" sz="5333" dirty="0"/>
          </a:p>
          <a:p>
            <a:pPr marL="685783" indent="-685783">
              <a:buNone/>
            </a:pPr>
            <a:r>
              <a:rPr lang="hr-HR" sz="5333" b="1" dirty="0"/>
              <a:t>2) Izračunavanje udaljenosti na karti</a:t>
            </a:r>
          </a:p>
          <a:p>
            <a:pPr>
              <a:buNone/>
            </a:pPr>
            <a:r>
              <a:rPr lang="hr-HR" sz="5333" dirty="0"/>
              <a:t>1 : 100 000</a:t>
            </a:r>
          </a:p>
          <a:p>
            <a:pPr>
              <a:buNone/>
            </a:pPr>
            <a:r>
              <a:rPr lang="hr-HR" sz="5333" dirty="0"/>
              <a:t>5 km u stvarnosti</a:t>
            </a:r>
          </a:p>
          <a:p>
            <a:pPr>
              <a:buNone/>
            </a:pPr>
            <a:r>
              <a:rPr lang="hr-HR" sz="5333" dirty="0"/>
              <a:t>? cm na karti</a:t>
            </a:r>
          </a:p>
          <a:p>
            <a:pPr>
              <a:buNone/>
            </a:pPr>
            <a:r>
              <a:rPr lang="hr-HR" sz="5333" dirty="0"/>
              <a:t>1 cm = 1 km</a:t>
            </a:r>
          </a:p>
          <a:p>
            <a:pPr>
              <a:buNone/>
            </a:pPr>
            <a:r>
              <a:rPr lang="hr-HR" sz="5333" dirty="0"/>
              <a:t>? cm = 5 km</a:t>
            </a:r>
          </a:p>
          <a:p>
            <a:pPr>
              <a:buNone/>
            </a:pPr>
            <a:r>
              <a:rPr lang="hr-HR" sz="5333" dirty="0"/>
              <a:t>5 : 1 = 5 cm</a:t>
            </a:r>
          </a:p>
          <a:p>
            <a:pPr marL="685783" indent="-685783">
              <a:buNone/>
            </a:pPr>
            <a:endParaRPr lang="hr-HR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80768" y="2061634"/>
            <a:ext cx="4906433" cy="3941233"/>
          </a:xfrm>
        </p:spPr>
        <p:txBody>
          <a:bodyPr>
            <a:normAutofit/>
          </a:bodyPr>
          <a:lstStyle/>
          <a:p>
            <a:pPr marL="685783" indent="-685783">
              <a:buNone/>
            </a:pPr>
            <a:r>
              <a:rPr lang="hr-HR" sz="2000" b="1" dirty="0"/>
              <a:t>3) Preračunavanje mjerila</a:t>
            </a:r>
          </a:p>
          <a:p>
            <a:pPr>
              <a:buNone/>
            </a:pPr>
            <a:r>
              <a:rPr lang="hr-HR" sz="2000" dirty="0"/>
              <a:t>4 cm na karti</a:t>
            </a:r>
          </a:p>
          <a:p>
            <a:pPr>
              <a:buNone/>
            </a:pPr>
            <a:r>
              <a:rPr lang="hr-HR" sz="2000" dirty="0"/>
              <a:t>8 km u stvarnosti</a:t>
            </a:r>
          </a:p>
          <a:p>
            <a:pPr>
              <a:buNone/>
            </a:pPr>
            <a:r>
              <a:rPr lang="hr-HR" sz="2000" dirty="0"/>
              <a:t>? Mjerilo</a:t>
            </a:r>
          </a:p>
          <a:p>
            <a:pPr>
              <a:buNone/>
            </a:pPr>
            <a:r>
              <a:rPr lang="hr-HR" sz="2000" dirty="0"/>
              <a:t>4 cm : 8 km = </a:t>
            </a:r>
          </a:p>
          <a:p>
            <a:pPr>
              <a:buNone/>
            </a:pPr>
            <a:r>
              <a:rPr lang="hr-HR" sz="2000" dirty="0"/>
              <a:t>1 cm : 2 km</a:t>
            </a:r>
          </a:p>
          <a:p>
            <a:pPr>
              <a:buNone/>
            </a:pPr>
            <a:r>
              <a:rPr lang="hr-HR" sz="2000" dirty="0"/>
              <a:t>1: 200 </a:t>
            </a:r>
            <a:r>
              <a:rPr lang="hr-HR" sz="2000" dirty="0" smtClean="0"/>
              <a:t>000</a:t>
            </a:r>
          </a:p>
          <a:p>
            <a:pPr>
              <a:buNone/>
            </a:pPr>
            <a:endParaRPr lang="hr-HR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26068" y="1176867"/>
            <a:ext cx="11967633" cy="884767"/>
          </a:xfrm>
        </p:spPr>
        <p:txBody>
          <a:bodyPr>
            <a:normAutofit/>
          </a:bodyPr>
          <a:lstStyle/>
          <a:p>
            <a:pPr algn="l"/>
            <a:r>
              <a:rPr lang="hr-HR" sz="3200" b="1" dirty="0"/>
              <a:t>Uporaba brojčanog mjerila</a:t>
            </a:r>
            <a:r>
              <a:rPr lang="hr-HR" sz="4800" dirty="0"/>
              <a:t/>
            </a:r>
            <a:br>
              <a:rPr lang="hr-HR" sz="4800" dirty="0"/>
            </a:br>
            <a:r>
              <a:rPr lang="hr-HR" sz="2133" i="1" dirty="0"/>
              <a:t>Primjer računanja udaljenosti u stvarnosti i na karti te preračunavanje mjerila. </a:t>
            </a:r>
            <a:endParaRPr lang="hr-HR" sz="2400" i="1" dirty="0"/>
          </a:p>
        </p:txBody>
      </p:sp>
      <p:sp>
        <p:nvSpPr>
          <p:cNvPr id="5" name="Pravokutnik 4"/>
          <p:cNvSpPr/>
          <p:nvPr/>
        </p:nvSpPr>
        <p:spPr>
          <a:xfrm>
            <a:off x="5536137" y="5821319"/>
            <a:ext cx="6039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www.skolica.net/odabir-vjezbe/geografija/geografija-5-r-os/brojcano-mjerilo-zadatci-za-izracunavanje-5-r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5536137" y="5442869"/>
            <a:ext cx="2226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ZADACI ZA VJEŽBANJE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10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867"/>
            <a:ext cx="10972800" cy="884765"/>
          </a:xfrm>
        </p:spPr>
        <p:txBody>
          <a:bodyPr>
            <a:normAutofit/>
          </a:bodyPr>
          <a:lstStyle/>
          <a:p>
            <a:pPr algn="l"/>
            <a:r>
              <a:rPr lang="hr-HR" b="1" dirty="0" smtClean="0"/>
              <a:t>Opisno mjerilo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222501"/>
            <a:ext cx="11267208" cy="3903663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Mjerilo u kojem se umanjenje napiše riječima na geografskoj karti</a:t>
            </a:r>
            <a:endParaRPr lang="hr-HR" sz="3200" dirty="0"/>
          </a:p>
        </p:txBody>
      </p:sp>
      <p:sp>
        <p:nvSpPr>
          <p:cNvPr id="4" name="Pravokutnik 3"/>
          <p:cNvSpPr/>
          <p:nvPr/>
        </p:nvSpPr>
        <p:spPr>
          <a:xfrm>
            <a:off x="758538" y="5933090"/>
            <a:ext cx="112429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Npr.   1 cm na geografskoj karti iznosi 250 km u prirodi.</a:t>
            </a:r>
            <a:endParaRPr lang="hr-HR" sz="3200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28" y="3441015"/>
            <a:ext cx="7704730" cy="2196123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848100" y="4660393"/>
            <a:ext cx="4267200" cy="675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185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35" y="745037"/>
            <a:ext cx="11703627" cy="4538133"/>
          </a:xfrm>
        </p:spPr>
        <p:txBody>
          <a:bodyPr>
            <a:normAutofit/>
          </a:bodyPr>
          <a:lstStyle/>
          <a:p>
            <a:r>
              <a:rPr lang="hr-HR" b="1" dirty="0"/>
              <a:t>Grafičko </a:t>
            </a:r>
            <a:r>
              <a:rPr lang="hr-HR" b="1" dirty="0" smtClean="0"/>
              <a:t>mjerilo</a:t>
            </a:r>
            <a:br>
              <a:rPr lang="hr-HR" b="1" dirty="0" smtClean="0"/>
            </a:b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3200" b="1" dirty="0" smtClean="0"/>
              <a:t>Grafičko mjerilo je crta na kojoj je odgovarajućim </a:t>
            </a:r>
            <a:br>
              <a:rPr lang="hr-HR" sz="3200" b="1" dirty="0" smtClean="0"/>
            </a:br>
            <a:r>
              <a:rPr lang="hr-HR" sz="3200" b="1" dirty="0" smtClean="0"/>
              <a:t>dužinama (</a:t>
            </a:r>
            <a:r>
              <a:rPr lang="hr-HR" sz="3200" b="1" dirty="0" err="1" smtClean="0"/>
              <a:t>podiocima</a:t>
            </a:r>
            <a:r>
              <a:rPr lang="hr-HR" sz="3200" b="1" dirty="0" smtClean="0"/>
              <a:t>) prikazan odnos duljina na karti i u prirodi. </a:t>
            </a:r>
            <a:br>
              <a:rPr lang="hr-HR" sz="3200" b="1" dirty="0" smtClean="0"/>
            </a:br>
            <a:endParaRPr lang="hr-HR" sz="3200" b="1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507" y="4219184"/>
            <a:ext cx="10659481" cy="167613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73" y="4823728"/>
            <a:ext cx="11253353" cy="15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3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7" y="1849769"/>
            <a:ext cx="10972800" cy="884765"/>
          </a:xfrm>
        </p:spPr>
        <p:txBody>
          <a:bodyPr>
            <a:normAutofit/>
          </a:bodyPr>
          <a:lstStyle/>
          <a:p>
            <a:pPr algn="l"/>
            <a:r>
              <a:rPr lang="hr-HR" sz="5333" dirty="0"/>
              <a:t>Grafičko mjerilo</a:t>
            </a:r>
            <a:endParaRPr lang="hr-HR" sz="5333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61" y="3470705"/>
            <a:ext cx="4440767" cy="3903663"/>
          </a:xfrm>
        </p:spPr>
        <p:txBody>
          <a:bodyPr>
            <a:normAutofit/>
          </a:bodyPr>
          <a:lstStyle/>
          <a:p>
            <a:r>
              <a:rPr lang="hr-HR" sz="3733" dirty="0"/>
              <a:t>Uporaba grafičkog mjerila:</a:t>
            </a:r>
            <a:endParaRPr lang="hr-HR" sz="3733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667" y="1238057"/>
            <a:ext cx="6534149" cy="46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919383" y="5018424"/>
            <a:ext cx="4102100" cy="404113"/>
          </a:xfrm>
          <a:prstGeom prst="rect">
            <a:avLst/>
          </a:prstGeom>
          <a:noFill/>
          <a:ln w="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400"/>
          </a:p>
        </p:txBody>
      </p:sp>
      <p:pic>
        <p:nvPicPr>
          <p:cNvPr id="6" name="Picture 6" descr="C:\Users\Svjetlana\AppData\Local\Microsoft\Windows\Temporary Internet Files\Content.IE5\0MWS68IU\MC90031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3716" y="514157"/>
            <a:ext cx="1843621" cy="2243673"/>
          </a:xfrm>
          <a:prstGeom prst="rect">
            <a:avLst/>
          </a:prstGeom>
          <a:noFill/>
        </p:spPr>
      </p:pic>
      <p:pic>
        <p:nvPicPr>
          <p:cNvPr id="7" name="Picture 6" descr="C:\Users\Svjetlana\AppData\Local\Microsoft\Windows\Temporary Internet Files\Content.IE5\0MWS68IU\MC9003112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595" y="3096484"/>
            <a:ext cx="1843621" cy="2243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03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495</Words>
  <Application>Microsoft Office PowerPoint</Application>
  <PresentationFormat>Široki zaslon</PresentationFormat>
  <Paragraphs>89</Paragraphs>
  <Slides>11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sustava Office</vt:lpstr>
      <vt:lpstr>Prilagođeni dizajn</vt:lpstr>
      <vt:lpstr>PowerPoint prezentacija</vt:lpstr>
      <vt:lpstr>Što nam pokazuje mjerilo? </vt:lpstr>
      <vt:lpstr>PowerPoint prezentacija</vt:lpstr>
      <vt:lpstr>Brojčano mjerilo</vt:lpstr>
      <vt:lpstr>Brojčano mjerilo: krupno, sitno</vt:lpstr>
      <vt:lpstr>Uporaba brojčanog mjerila Primjer računanja udaljenosti u stvarnosti i na karti te preračunavanje mjerila. </vt:lpstr>
      <vt:lpstr>Opisno mjerilo</vt:lpstr>
      <vt:lpstr>Grafičko mjerilo  Grafičko mjerilo je crta na kojoj je odgovarajućim  dužinama (podiocima) prikazan odnos duljina na karti i u prirodi.  </vt:lpstr>
      <vt:lpstr>Grafičko mjerilo</vt:lpstr>
      <vt:lpstr>Ponavljanje</vt:lpstr>
      <vt:lpstr>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Korisnik</cp:lastModifiedBy>
  <cp:revision>12</cp:revision>
  <dcterms:created xsi:type="dcterms:W3CDTF">2021-04-21T15:55:19Z</dcterms:created>
  <dcterms:modified xsi:type="dcterms:W3CDTF">2021-04-21T19:03:45Z</dcterms:modified>
</cp:coreProperties>
</file>